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35"/>
  </p:notesMasterIdLst>
  <p:sldIdLst>
    <p:sldId id="266" r:id="rId2"/>
    <p:sldId id="267" r:id="rId3"/>
    <p:sldId id="301" r:id="rId4"/>
    <p:sldId id="294" r:id="rId5"/>
    <p:sldId id="269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68" r:id="rId18"/>
    <p:sldId id="276" r:id="rId19"/>
    <p:sldId id="295" r:id="rId20"/>
    <p:sldId id="278" r:id="rId21"/>
    <p:sldId id="277" r:id="rId22"/>
    <p:sldId id="300" r:id="rId23"/>
    <p:sldId id="279" r:id="rId24"/>
    <p:sldId id="283" r:id="rId25"/>
    <p:sldId id="286" r:id="rId26"/>
    <p:sldId id="288" r:id="rId27"/>
    <p:sldId id="284" r:id="rId28"/>
    <p:sldId id="289" r:id="rId29"/>
    <p:sldId id="285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796E7A-8DE5-83D6-5A5B-6DF1908B67E9}" name="Gongsf" initials="G" userId="Gongsf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2"/>
    <p:restoredTop sz="75993"/>
  </p:normalViewPr>
  <p:slideViewPr>
    <p:cSldViewPr snapToGrid="0" snapToObjects="1">
      <p:cViewPr varScale="1">
        <p:scale>
          <a:sx n="88" d="100"/>
          <a:sy n="88" d="100"/>
        </p:scale>
        <p:origin x="1476" y="48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5176E-DADE-6E41-979B-F3DD19775B8E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5F0D2-79ED-4B45-BC36-DC3398F092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80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6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3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5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5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3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9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858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63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fr-FR" altLang="zh-CN" sz="12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7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024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170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46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53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98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77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06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796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13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931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9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76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660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50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95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79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38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0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5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8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E18FE-BC11-3C45-870E-57010745D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00323-1281-E24B-B9F2-F56E3695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ED8D3-E422-CF42-A6EF-20B99499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6B57D-FB82-EE48-85C6-079E5C7C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F8A5E-AA8D-8943-8CDB-55298EE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7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20424-537C-1341-AD56-27E363F6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BAAA68-4E51-A14F-B562-D55EED1E2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6DEBD-AA33-A548-B46C-4744F03D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7B4B12-947F-E94D-8624-4BDFACD4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2D065B-B1E0-5340-90A1-514AAB54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3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B122BF-B629-0A43-A9D7-CA23499BE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4AE78D-A016-E041-85FD-68F204F4D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38BE9-EC2E-3A44-8698-604BED08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16920-B310-F14B-9537-8455D929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4F7E3-9A25-EA40-AAE2-4BED5EDB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7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-16043" y="-1"/>
            <a:ext cx="12208043" cy="6858001"/>
            <a:chOff x="-16043" y="-1"/>
            <a:chExt cx="12208043" cy="6858001"/>
          </a:xfrm>
        </p:grpSpPr>
        <p:sp>
          <p:nvSpPr>
            <p:cNvPr id="16" name="矩形 15"/>
            <p:cNvSpPr/>
            <p:nvPr/>
          </p:nvSpPr>
          <p:spPr>
            <a:xfrm>
              <a:off x="-16043" y="0"/>
              <a:ext cx="12208042" cy="68580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9"/>
            <p:cNvSpPr/>
            <p:nvPr/>
          </p:nvSpPr>
          <p:spPr>
            <a:xfrm>
              <a:off x="0" y="-1"/>
              <a:ext cx="8686800" cy="3829653"/>
            </a:xfrm>
            <a:custGeom>
              <a:avLst/>
              <a:gdLst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7180729 w 7180729"/>
                <a:gd name="connsiteY2" fmla="*/ 3429000 h 3429000"/>
                <a:gd name="connsiteX3" fmla="*/ 0 w 7180729"/>
                <a:gd name="connsiteY3" fmla="*/ 3429000 h 3429000"/>
                <a:gd name="connsiteX4" fmla="*/ 0 w 7180729"/>
                <a:gd name="connsiteY4" fmla="*/ 0 h 3429000"/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0 w 7180729"/>
                <a:gd name="connsiteY2" fmla="*/ 3429000 h 3429000"/>
                <a:gd name="connsiteX3" fmla="*/ 0 w 7180729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0729" h="3429000">
                  <a:moveTo>
                    <a:pt x="0" y="0"/>
                  </a:moveTo>
                  <a:lnTo>
                    <a:pt x="7180729" y="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2"/>
            <p:cNvSpPr/>
            <p:nvPr/>
          </p:nvSpPr>
          <p:spPr>
            <a:xfrm>
              <a:off x="-16043" y="593558"/>
              <a:ext cx="12208042" cy="6264442"/>
            </a:xfrm>
            <a:custGeom>
              <a:avLst/>
              <a:gdLst>
                <a:gd name="connsiteX0" fmla="*/ 0 w 12192000"/>
                <a:gd name="connsiteY0" fmla="*/ 0 h 6264442"/>
                <a:gd name="connsiteX1" fmla="*/ 12192000 w 12192000"/>
                <a:gd name="connsiteY1" fmla="*/ 0 h 6264442"/>
                <a:gd name="connsiteX2" fmla="*/ 12192000 w 12192000"/>
                <a:gd name="connsiteY2" fmla="*/ 6264442 h 6264442"/>
                <a:gd name="connsiteX3" fmla="*/ 0 w 12192000"/>
                <a:gd name="connsiteY3" fmla="*/ 6264442 h 6264442"/>
                <a:gd name="connsiteX4" fmla="*/ 0 w 12192000"/>
                <a:gd name="connsiteY4" fmla="*/ 0 h 6264442"/>
                <a:gd name="connsiteX0" fmla="*/ 0 w 12208042"/>
                <a:gd name="connsiteY0" fmla="*/ 5037221 h 6264442"/>
                <a:gd name="connsiteX1" fmla="*/ 12208042 w 12208042"/>
                <a:gd name="connsiteY1" fmla="*/ 0 h 6264442"/>
                <a:gd name="connsiteX2" fmla="*/ 12208042 w 12208042"/>
                <a:gd name="connsiteY2" fmla="*/ 6264442 h 6264442"/>
                <a:gd name="connsiteX3" fmla="*/ 16042 w 12208042"/>
                <a:gd name="connsiteY3" fmla="*/ 6264442 h 6264442"/>
                <a:gd name="connsiteX4" fmla="*/ 0 w 12208042"/>
                <a:gd name="connsiteY4" fmla="*/ 5037221 h 62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6264442">
                  <a:moveTo>
                    <a:pt x="0" y="5037221"/>
                  </a:moveTo>
                  <a:lnTo>
                    <a:pt x="12208042" y="0"/>
                  </a:lnTo>
                  <a:lnTo>
                    <a:pt x="12208042" y="6264442"/>
                  </a:lnTo>
                  <a:lnTo>
                    <a:pt x="16042" y="6264442"/>
                  </a:lnTo>
                  <a:lnTo>
                    <a:pt x="0" y="503722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3"/>
            <p:cNvSpPr/>
            <p:nvPr/>
          </p:nvSpPr>
          <p:spPr>
            <a:xfrm>
              <a:off x="10479840" y="650915"/>
              <a:ext cx="1712160" cy="633400"/>
            </a:xfrm>
            <a:custGeom>
              <a:avLst/>
              <a:gdLst>
                <a:gd name="connsiteX0" fmla="*/ 0 w 1712160"/>
                <a:gd name="connsiteY0" fmla="*/ 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  <a:gd name="connsiteX4" fmla="*/ 0 w 1712160"/>
                <a:gd name="connsiteY4" fmla="*/ 0 h 633400"/>
                <a:gd name="connsiteX0" fmla="*/ 0 w 1712160"/>
                <a:gd name="connsiteY0" fmla="*/ 63340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160" h="633400">
                  <a:moveTo>
                    <a:pt x="0" y="633400"/>
                  </a:moveTo>
                  <a:lnTo>
                    <a:pt x="1712160" y="0"/>
                  </a:lnTo>
                  <a:lnTo>
                    <a:pt x="1712160" y="633400"/>
                  </a:lnTo>
                  <a:lnTo>
                    <a:pt x="0" y="633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1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22B3D-CD19-4A40-874E-C003A23D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75A2E-C93F-5F4F-AA35-4399C6D9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6E841-7647-D946-BCC3-5F7672AA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01ECF-3BF6-0A49-92CB-BC82BF31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E6D5-6AFA-9D46-8789-8AF49209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7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62BE0-38F5-6247-B123-CA000B68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74DBDF-8B59-E74D-9D13-DDB1AECE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483E0-4C1B-2B4E-9D9C-112E9FAC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BE01F-0FC5-224D-B942-3CB60CA1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F16559-15A0-8645-ACB3-6A1AD5B6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9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33E80-13BA-BC4C-AAFE-CB460BAB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FE1C5-9A9B-BD4A-AE92-9A99559C1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0A6ABF-7A05-664D-A092-1B89241FC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1F4E0-E652-964C-89FD-655881DF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FA6BF1-410B-4A4C-9E7E-0A9DC475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F63033-53AA-9243-B23D-A15AFF2F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152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8A393-8279-7F47-B59B-51759976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CE4D4-69F4-C245-ABEA-EF5A93A73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EB78C2-1C22-384F-937E-AE517C5A5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79FB0B-60EF-4D43-8977-15CFE9F16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DA8C23-FB4A-A642-A168-8B1562481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D3F12A-03C0-D74C-BC29-68D3E16B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A647BA-901B-5A46-8DAE-B8206E93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01C9-51C5-0B43-9814-DC85305D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3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799C0-4028-984B-BFE6-06331C87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5850C8-8945-4448-8D14-8677F00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A6590-558C-4D40-B279-BE23B5AD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3739D-0469-124C-99BD-4D86A341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6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464806-817F-5E42-9D12-2CC8B0C1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D44345-DA81-D647-A136-9C372D4B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E3F84E-D6B6-314B-9AE8-08AB7270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DB7B2-64C3-3A4D-8DB0-BC1D429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CBD023-9F6A-1646-BEFD-49437F11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0F27DF-CA29-054C-AE7C-70ACEB63E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8055C-310B-8847-AB16-13A44703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C522C0-B695-1F47-9208-5A0C5BD4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0F1BEE-3006-3E47-AD7E-29C7F3CC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2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A6ED4-779B-6D4D-8F3F-B582295C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256920-CCE6-5348-86E9-4E0085B01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89EFCA-F23A-5843-A056-78C01080B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29464D-C4C6-8947-BBBF-241D5BB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7C6F77-59DA-A342-9CF4-2EF43D3A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7619DD-5566-FB41-9673-35906B79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5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28FABE-9FC7-2A42-BD99-D361C22D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5B80EF-F03A-D74A-8B38-52DF5EF49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F1A99A-A993-AA41-AC32-FD81F4E69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6732-E98C-A040-95CE-987C4A993CD9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8B58D-9721-BC43-8E64-56124F4A6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7E01E-D48C-8F4C-BC16-A474ACD7A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8844-FB3C-384A-8189-C55D556AFA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64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2.png"/><Relationship Id="rId4" Type="http://schemas.openxmlformats.org/officeDocument/2006/relationships/image" Target="../media/image35.png"/><Relationship Id="rId9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9888EF-8366-434A-BDE1-9A98EB08EDC2}"/>
              </a:ext>
            </a:extLst>
          </p:cNvPr>
          <p:cNvGrpSpPr/>
          <p:nvPr/>
        </p:nvGrpSpPr>
        <p:grpSpPr>
          <a:xfrm>
            <a:off x="1774881" y="2013888"/>
            <a:ext cx="8642238" cy="2830224"/>
            <a:chOff x="1774879" y="1736332"/>
            <a:chExt cx="8642238" cy="283022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92FB74D-FAF5-E546-92EA-0FE3D5EB3E1D}"/>
                </a:ext>
              </a:extLst>
            </p:cNvPr>
            <p:cNvSpPr txBox="1"/>
            <p:nvPr/>
          </p:nvSpPr>
          <p:spPr>
            <a:xfrm>
              <a:off x="1774879" y="1736332"/>
              <a:ext cx="8642238" cy="1462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fr-FR" altLang="zh-CN" sz="3600" b="1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Fast</a:t>
              </a:r>
              <a:r>
                <a:rPr kumimoji="1" lang="fr-FR" altLang="zh-CN" sz="3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fr-FR" altLang="zh-CN" sz="3600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Iterative</a:t>
              </a:r>
              <a:r>
                <a:rPr kumimoji="1" lang="fr-FR" altLang="zh-CN" sz="3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Graph </a:t>
              </a:r>
              <a:r>
                <a:rPr kumimoji="1" lang="fr-FR" altLang="zh-CN" sz="3600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Computing</a:t>
              </a:r>
              <a:r>
                <a:rPr kumimoji="1" lang="fr-FR" altLang="zh-CN" sz="3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fr-FR" altLang="zh-CN" sz="3600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with</a:t>
              </a:r>
              <a:endParaRPr kumimoji="1" lang="fr-FR" altLang="zh-CN" sz="3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fr-FR" altLang="zh-CN" sz="3600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Updated</a:t>
              </a:r>
              <a:r>
                <a:rPr kumimoji="1" lang="fr-FR" altLang="zh-CN" sz="3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fr-FR" altLang="zh-CN" sz="3600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Neighbor</a:t>
              </a:r>
              <a:r>
                <a:rPr kumimoji="1" lang="fr-FR" altLang="zh-CN" sz="3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States</a:t>
              </a:r>
              <a:endParaRPr kumimoji="1" lang="zh-CN" altLang="en-US" sz="3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87A1939-3207-6C4D-BF5E-CA3D2F6806D0}"/>
                </a:ext>
              </a:extLst>
            </p:cNvPr>
            <p:cNvSpPr txBox="1"/>
            <p:nvPr/>
          </p:nvSpPr>
          <p:spPr>
            <a:xfrm>
              <a:off x="2250074" y="3429000"/>
              <a:ext cx="7691850" cy="1137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fr-FR" altLang="zh-CN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Yijie</a:t>
              </a:r>
              <a:r>
                <a:rPr kumimoji="1" lang="fr-FR" altLang="zh-CN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Zhou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kumimoji="1" lang="fr-FR" altLang="zh-CN" b="1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Shufeng</a:t>
              </a:r>
              <a:r>
                <a:rPr kumimoji="1" lang="fr-FR" altLang="zh-CN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Gong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Feng Yao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Hanzhang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Chen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Song Yu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Pengxi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Liu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Yanfeng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Zhang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Ge Yu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Jeffrey Xu Yu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  <a:p>
              <a:pPr algn="ctr">
                <a:lnSpc>
                  <a:spcPct val="130000"/>
                </a:lnSpc>
              </a:pP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Northeastern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University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The </a:t>
              </a: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Chinese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fr-FR" altLang="zh-CN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University</a:t>
              </a:r>
              <a:r>
                <a:rPr kumimoji="1" lang="fr-FR" altLang="zh-CN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of Hong Kong</a:t>
              </a:r>
              <a:r>
                <a:rPr kumimoji="1" lang="fr-FR" altLang="zh-CN" baseline="300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7985338" y="1413102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91FD4-9DA6-B448-A1FD-A624F5A39CD5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6026FE-E146-1B46-B514-7AC34DB5E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432" y="1907593"/>
            <a:ext cx="3396025" cy="10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7985338" y="1413102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91FD4-9DA6-B448-A1FD-A624F5A39CD5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A7770E-C2C4-2547-AC5D-3523856F6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00" y="1908000"/>
            <a:ext cx="3393322" cy="18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7985338" y="1413102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91FD4-9DA6-B448-A1FD-A624F5A39CD5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083C4-B3C3-114F-8FEE-2F8F7DFA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432" y="1908000"/>
            <a:ext cx="3391502" cy="26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7985338" y="1413102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91FD4-9DA6-B448-A1FD-A624F5A39CD5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B6036-1CFB-DD4F-88AD-D8FD8E8D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02" y="1908000"/>
            <a:ext cx="339574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7985338" y="1413102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91FD4-9DA6-B448-A1FD-A624F5A39CD5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B6036-1CFB-DD4F-88AD-D8FD8E8D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02" y="1908000"/>
            <a:ext cx="3395745" cy="34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13E1F-C7CD-8648-9F33-852CA8CE1C45}"/>
              </a:ext>
            </a:extLst>
          </p:cNvPr>
          <p:cNvSpPr/>
          <p:nvPr/>
        </p:nvSpPr>
        <p:spPr>
          <a:xfrm>
            <a:off x="7056894" y="5444898"/>
            <a:ext cx="4121098" cy="1251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fr-FR" altLang="zh-CN" dirty="0" err="1">
                <a:solidFill>
                  <a:schemeClr val="tx1"/>
                </a:solidFill>
              </a:rPr>
              <a:t>Asynchronous</a:t>
            </a:r>
            <a:r>
              <a:rPr kumimoji="1" lang="fr-FR" altLang="zh-CN" dirty="0">
                <a:solidFill>
                  <a:schemeClr val="tx1"/>
                </a:solidFill>
              </a:rPr>
              <a:t> </a:t>
            </a:r>
            <a:r>
              <a:rPr kumimoji="1" lang="fr-FR" altLang="zh-CN" dirty="0" err="1">
                <a:solidFill>
                  <a:schemeClr val="tx1"/>
                </a:solidFill>
              </a:rPr>
              <a:t>iteration</a:t>
            </a:r>
            <a:r>
              <a:rPr kumimoji="1" lang="fr-FR" altLang="zh-CN" dirty="0">
                <a:solidFill>
                  <a:schemeClr val="tx1"/>
                </a:solidFill>
              </a:rPr>
              <a:t> </a:t>
            </a:r>
            <a:r>
              <a:rPr kumimoji="1" lang="fr-FR" altLang="zh-CN" dirty="0" err="1">
                <a:solidFill>
                  <a:schemeClr val="tx1"/>
                </a:solidFill>
              </a:rPr>
              <a:t>reduces</a:t>
            </a:r>
            <a:r>
              <a:rPr kumimoji="1" lang="fr-FR" altLang="zh-CN" dirty="0">
                <a:solidFill>
                  <a:schemeClr val="tx1"/>
                </a:solidFill>
              </a:rPr>
              <a:t> the </a:t>
            </a:r>
            <a:r>
              <a:rPr kumimoji="1" lang="fr-FR" altLang="zh-CN" dirty="0" err="1">
                <a:solidFill>
                  <a:schemeClr val="tx1"/>
                </a:solidFill>
              </a:rPr>
              <a:t>number</a:t>
            </a:r>
            <a:r>
              <a:rPr kumimoji="1" lang="fr-FR" altLang="zh-CN" dirty="0">
                <a:solidFill>
                  <a:schemeClr val="tx1"/>
                </a:solidFill>
              </a:rPr>
              <a:t> of rounds </a:t>
            </a:r>
            <a:r>
              <a:rPr kumimoji="1" lang="fr-FR" altLang="zh-CN" dirty="0" err="1">
                <a:solidFill>
                  <a:schemeClr val="tx1"/>
                </a:solidFill>
              </a:rPr>
              <a:t>because</a:t>
            </a:r>
            <a:r>
              <a:rPr kumimoji="1" lang="fr-FR" altLang="zh-CN" dirty="0">
                <a:solidFill>
                  <a:schemeClr val="tx1"/>
                </a:solidFill>
              </a:rPr>
              <a:t> </a:t>
            </a:r>
            <a:r>
              <a:rPr kumimoji="1" lang="fr-FR" altLang="zh-CN" dirty="0" err="1">
                <a:solidFill>
                  <a:schemeClr val="tx1"/>
                </a:solidFill>
              </a:rPr>
              <a:t>each</a:t>
            </a:r>
            <a:r>
              <a:rPr kumimoji="1" lang="fr-FR" altLang="zh-CN" dirty="0">
                <a:solidFill>
                  <a:schemeClr val="tx1"/>
                </a:solidFill>
              </a:rPr>
              <a:t> vertex </a:t>
            </a:r>
            <a:r>
              <a:rPr kumimoji="1" lang="fr-FR" altLang="zh-CN" dirty="0" err="1">
                <a:solidFill>
                  <a:schemeClr val="tx1"/>
                </a:solidFill>
              </a:rPr>
              <a:t>can</a:t>
            </a:r>
            <a:r>
              <a:rPr kumimoji="1" lang="fr-FR" altLang="zh-CN" dirty="0">
                <a:solidFill>
                  <a:schemeClr val="tx1"/>
                </a:solidFill>
              </a:rPr>
              <a:t> </a:t>
            </a:r>
            <a:r>
              <a:rPr kumimoji="1" lang="fr-FR" altLang="zh-CN" dirty="0" err="1">
                <a:solidFill>
                  <a:schemeClr val="tx1"/>
                </a:solidFill>
              </a:rPr>
              <a:t>immediately</a:t>
            </a:r>
            <a:r>
              <a:rPr kumimoji="1" lang="fr-FR" altLang="zh-CN" dirty="0">
                <a:solidFill>
                  <a:schemeClr val="tx1"/>
                </a:solidFill>
              </a:rPr>
              <a:t> use the </a:t>
            </a:r>
            <a:r>
              <a:rPr kumimoji="1" lang="fr-FR" altLang="zh-CN" dirty="0" err="1">
                <a:solidFill>
                  <a:schemeClr val="tx1"/>
                </a:solidFill>
              </a:rPr>
              <a:t>latest</a:t>
            </a:r>
            <a:r>
              <a:rPr kumimoji="1" lang="fr-FR" altLang="zh-CN" dirty="0">
                <a:solidFill>
                  <a:schemeClr val="tx1"/>
                </a:solidFill>
              </a:rPr>
              <a:t> state value.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C0D373-F585-2046-8C32-E787346B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48" y="2371523"/>
            <a:ext cx="3395747" cy="1013475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51291" y="1753343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B6036-1CFB-DD4F-88AD-D8FD8E8D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555" y="2248241"/>
            <a:ext cx="3395745" cy="342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FA059D-7351-FC4B-AF59-4756B37D17B0}"/>
              </a:ext>
            </a:extLst>
          </p:cNvPr>
          <p:cNvSpPr txBox="1"/>
          <p:nvPr/>
        </p:nvSpPr>
        <p:spPr>
          <a:xfrm>
            <a:off x="7827299" y="1384011"/>
            <a:ext cx="3246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</a:p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reordered order</a:t>
            </a:r>
            <a:endParaRPr kumimoji="1" lang="zh-CN" altLang="en-US" sz="2400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15C280E-89BE-8844-8801-8B848C28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49" y="2371523"/>
            <a:ext cx="3395744" cy="1800835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51291" y="1753343"/>
            <a:ext cx="22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DB6036-1CFB-DD4F-88AD-D8FD8E8D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555" y="2248241"/>
            <a:ext cx="3395745" cy="342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FA059D-7351-FC4B-AF59-4756B37D17B0}"/>
              </a:ext>
            </a:extLst>
          </p:cNvPr>
          <p:cNvSpPr txBox="1"/>
          <p:nvPr/>
        </p:nvSpPr>
        <p:spPr>
          <a:xfrm>
            <a:off x="7827299" y="1384011"/>
            <a:ext cx="3246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</a:p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reordered order</a:t>
            </a:r>
            <a:endParaRPr kumimoji="1" lang="zh-CN" altLang="en-US" sz="2400" dirty="0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96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65A1E0-DE1C-8B41-B2BB-B402EBEA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42" y="1725774"/>
            <a:ext cx="7899712" cy="4025036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2E6C8-E9D7-4349-BB8B-4349E666C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92245"/>
              </p:ext>
            </p:extLst>
          </p:nvPr>
        </p:nvGraphicFramePr>
        <p:xfrm>
          <a:off x="935665" y="518495"/>
          <a:ext cx="10313582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3582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Converging Quicker After Reordering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0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AE127DA2-69C1-0240-9CB5-C1F283BE9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874051"/>
              </p:ext>
            </p:extLst>
          </p:nvPr>
        </p:nvGraphicFramePr>
        <p:xfrm>
          <a:off x="4278919" y="538812"/>
          <a:ext cx="3634154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4154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Goal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A5DBA4E-759F-4F42-868F-2F2D9FEA7AB1}"/>
              </a:ext>
            </a:extLst>
          </p:cNvPr>
          <p:cNvSpPr txBox="1"/>
          <p:nvPr/>
        </p:nvSpPr>
        <p:spPr>
          <a:xfrm>
            <a:off x="819661" y="4636799"/>
            <a:ext cx="10552669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Construct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 efficient vertex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processing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to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accelerate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iterative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computation.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9D691C-369F-E049-834A-D1A56F29D211}"/>
              </a:ext>
            </a:extLst>
          </p:cNvPr>
          <p:cNvGrpSpPr/>
          <p:nvPr/>
        </p:nvGrpSpPr>
        <p:grpSpPr>
          <a:xfrm>
            <a:off x="2377639" y="1651679"/>
            <a:ext cx="7436711" cy="2573293"/>
            <a:chOff x="2502202" y="1884325"/>
            <a:chExt cx="7436711" cy="257329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DC6523F-F0AC-2341-A342-98AB4A01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202" y="2621867"/>
              <a:ext cx="1725885" cy="167731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9E088A5-4D46-1A47-92A6-2A891064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457" y="1884325"/>
              <a:ext cx="2555043" cy="257329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5E3FD7D-EA38-A345-BC72-87AC44B25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3870" y="2493474"/>
              <a:ext cx="2555043" cy="1354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5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AE127DA2-69C1-0240-9CB5-C1F283BE9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06589"/>
              </p:ext>
            </p:extLst>
          </p:nvPr>
        </p:nvGraphicFramePr>
        <p:xfrm>
          <a:off x="3723501" y="538812"/>
          <a:ext cx="4744994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44994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Challenges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A5DBA4E-759F-4F42-868F-2F2D9FEA7AB1}"/>
              </a:ext>
            </a:extLst>
          </p:cNvPr>
          <p:cNvSpPr txBox="1"/>
          <p:nvPr/>
        </p:nvSpPr>
        <p:spPr>
          <a:xfrm>
            <a:off x="819663" y="1603935"/>
            <a:ext cx="105526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Which processing order is better? </a:t>
            </a:r>
          </a:p>
          <a:p>
            <a:pPr marL="742950" lvl="1" indent="-285750">
              <a:lnSpc>
                <a:spcPct val="12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1. 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a metric to measure the quality of the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processing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 to reorder the vertex to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make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iterations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converge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742950" lvl="1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2. Design a vertex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reordering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5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818153"/>
              </p:ext>
            </p:extLst>
          </p:nvPr>
        </p:nvGraphicFramePr>
        <p:xfrm>
          <a:off x="2032000" y="614529"/>
          <a:ext cx="8128000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Iterative Computation</a:t>
                      </a:r>
                      <a:endParaRPr lang="zh-CN" altLang="en-US" sz="4000" b="1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E886677-E11B-0B44-B796-B9267A5B6BC0}"/>
              </a:ext>
            </a:extLst>
          </p:cNvPr>
          <p:cNvSpPr txBox="1"/>
          <p:nvPr/>
        </p:nvSpPr>
        <p:spPr>
          <a:xfrm>
            <a:off x="624590" y="1579679"/>
            <a:ext cx="1094282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PageRank, SSSP, BFS, 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Traversing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entire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graph multiple times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725CB9-3506-0143-84F4-1EFEAC9B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7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AE127DA2-69C1-0240-9CB5-C1F283BE9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96406"/>
              </p:ext>
            </p:extLst>
          </p:nvPr>
        </p:nvGraphicFramePr>
        <p:xfrm>
          <a:off x="1530178" y="514098"/>
          <a:ext cx="9131644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31644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Positive/Negative Edge</a:t>
                      </a:r>
                      <a:endParaRPr lang="zh-CN" altLang="en-US" sz="4000" b="1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4AFAA46-8F3D-3E47-B4CA-B075F2108644}"/>
              </a:ext>
            </a:extLst>
          </p:cNvPr>
          <p:cNvSpPr txBox="1"/>
          <p:nvPr/>
        </p:nvSpPr>
        <p:spPr>
          <a:xfrm>
            <a:off x="907388" y="1676587"/>
            <a:ext cx="10377223" cy="45007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an existing edge: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Processing order 1: 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u,v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&gt; is a </a:t>
            </a:r>
            <a:r>
              <a:rPr kumimoji="1" lang="en-US" altLang="zh-CN" sz="2800" dirty="0">
                <a:solidFill>
                  <a:srgbClr val="0432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positive edge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since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can use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’s latest state in the same round.</a:t>
            </a:r>
          </a:p>
          <a:p>
            <a:pPr marL="0" lvl="1" indent="-4572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en-US" altLang="zh-CN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Processing order 2:</a:t>
            </a:r>
          </a:p>
          <a:p>
            <a:pPr marL="914400" lvl="3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u,v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&gt; is a </a:t>
            </a:r>
            <a:r>
              <a:rPr kumimoji="1" lang="en-US" altLang="zh-CN" sz="2800" dirty="0">
                <a:solidFill>
                  <a:srgbClr val="0432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negative edge</a:t>
            </a:r>
            <a:r>
              <a:rPr kumimoji="1" lang="en-US" altLang="zh-CN" sz="2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since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can only use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kumimoji="1" lang="en-US" altLang="zh-CN" sz="28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's latest state in the next round.</a:t>
            </a:r>
            <a:endParaRPr kumimoji="1" lang="en-US" altLang="zh-CN" sz="2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B29180-BBB2-DE42-9CB5-BEF78FEE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405" y="2636752"/>
            <a:ext cx="4600359" cy="638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0F417A-52AF-5844-81AE-68FB947A8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27" y="1912440"/>
            <a:ext cx="1266190" cy="4246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249206-DF2A-8947-BB5F-39C71CE1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404" y="4371573"/>
            <a:ext cx="4600359" cy="7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AE127DA2-69C1-0240-9CB5-C1F283BE9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74345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Metric</a:t>
                      </a:r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Funtion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9EA7A04-C515-074E-90F1-CC01BEDBAB66}"/>
              </a:ext>
            </a:extLst>
          </p:cNvPr>
          <p:cNvSpPr txBox="1"/>
          <p:nvPr/>
        </p:nvSpPr>
        <p:spPr>
          <a:xfrm>
            <a:off x="290506" y="5555654"/>
            <a:ext cx="1181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goal of our reordering method: maximize </a:t>
            </a:r>
            <a:r>
              <a:rPr lang="fr-FR" altLang="zh-CN" sz="2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</a:t>
            </a:r>
            <a:r>
              <a:rPr lang="fr-FR" altLang="zh-CN" sz="24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quantity</a:t>
            </a:r>
            <a:r>
              <a:rPr lang="fr-FR" altLang="zh-CN" sz="2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positive </a:t>
            </a:r>
            <a:r>
              <a:rPr lang="fr-FR" altLang="zh-CN" sz="2400" b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edges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FFA7AD-F64B-C041-BCE5-2A87CE9404F2}"/>
                  </a:ext>
                </a:extLst>
              </p:cNvPr>
              <p:cNvSpPr txBox="1"/>
              <p:nvPr/>
            </p:nvSpPr>
            <p:spPr>
              <a:xfrm>
                <a:off x="290506" y="2708575"/>
                <a:ext cx="11739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Counts the number of positive edges (                  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𝑢</m:t>
                    </m:r>
                  </m:oMath>
                </a14:m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is processed prior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𝑣</m:t>
                    </m:r>
                  </m:oMath>
                </a14:m>
                <a:r>
                  <a:rPr kumimoji="1"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endParaRPr kumimoji="1"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FFA7AD-F64B-C041-BCE5-2A87CE94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06" y="2708575"/>
                <a:ext cx="11739496" cy="461665"/>
              </a:xfrm>
              <a:prstGeom prst="rect">
                <a:avLst/>
              </a:prstGeom>
              <a:blipFill>
                <a:blip r:embed="rId3"/>
                <a:stretch>
                  <a:fillRect l="-757" t="-10811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50ADA2-76E0-664B-A998-8C160605D87E}"/>
                  </a:ext>
                </a:extLst>
              </p:cNvPr>
              <p:cNvSpPr txBox="1"/>
              <p:nvPr/>
            </p:nvSpPr>
            <p:spPr>
              <a:xfrm>
                <a:off x="3095366" y="3296694"/>
                <a:ext cx="5798634" cy="204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endParaRPr kumimoji="1" lang="en-US" altLang="zh-CN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𝑝𝑜𝑠𝑖𝑡𝑖𝑣𝑒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𝑛𝑒𝑔𝑎𝑡𝑖𝑣𝑒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B50ADA2-76E0-664B-A998-8C160605D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66" y="3296694"/>
                <a:ext cx="5798634" cy="2044662"/>
              </a:xfrm>
              <a:prstGeom prst="rect">
                <a:avLst/>
              </a:prstGeom>
              <a:blipFill>
                <a:blip r:embed="rId4"/>
                <a:stretch>
                  <a:fillRect t="-63580" b="-1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ED66625-DBB2-F65F-1486-EB7DF954B745}"/>
              </a:ext>
            </a:extLst>
          </p:cNvPr>
          <p:cNvSpPr txBox="1"/>
          <p:nvPr/>
        </p:nvSpPr>
        <p:spPr>
          <a:xfrm>
            <a:off x="290506" y="1516644"/>
            <a:ext cx="11065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Intuition: as mentioned before,</a:t>
            </a:r>
            <a:r>
              <a:rPr kumimoji="1" lang="zh-CN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more positive edges, the more vertex state values can be utilized per round, speeding up convergence.</a:t>
            </a:r>
            <a:endParaRPr kumimoji="1" lang="zh-CN" altLang="en-US" sz="24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BA8E2-3922-4C4E-ACA0-0F938EA95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697" y="2722973"/>
            <a:ext cx="1408076" cy="4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81BC8B02-5C42-1F53-476B-DB93BE60C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5331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4AE8506-115B-684B-B1DB-D6545CF20B7E}"/>
              </a:ext>
            </a:extLst>
          </p:cNvPr>
          <p:cNvSpPr txBox="1"/>
          <p:nvPr/>
        </p:nvSpPr>
        <p:spPr>
          <a:xfrm>
            <a:off x="314093" y="1616147"/>
            <a:ext cx="699077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Extract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high-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degree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isolated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fr-FR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Divide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fr-FR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within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subgraphs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subgraphs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 high-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degree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isolated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3E1AF0-1476-9546-B2FC-73C8100E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68" y="1451132"/>
            <a:ext cx="4720466" cy="50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97E469F-0FAD-2F4D-BA66-6287C5E18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99579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6D09F5F-12C6-1747-9593-793362EB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03" y="2782579"/>
            <a:ext cx="2194932" cy="190485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A45A4CA-080E-2046-BBF2-2BCD775170DD}"/>
              </a:ext>
            </a:extLst>
          </p:cNvPr>
          <p:cNvSpPr txBox="1"/>
          <p:nvPr/>
        </p:nvSpPr>
        <p:spPr>
          <a:xfrm>
            <a:off x="314093" y="1373556"/>
            <a:ext cx="927282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Extract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high-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degree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isolated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fr-FR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731158C-D12D-DF47-B541-BCC2E4C8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553" y="2783219"/>
            <a:ext cx="2194932" cy="190421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A6DFA1-7318-B04A-9DC0-686E1FD7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24" y="2408557"/>
            <a:ext cx="3713097" cy="3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609837-3868-5A45-87E8-53B0639AD376}"/>
              </a:ext>
            </a:extLst>
          </p:cNvPr>
          <p:cNvSpPr txBox="1"/>
          <p:nvPr/>
        </p:nvSpPr>
        <p:spPr>
          <a:xfrm>
            <a:off x="266495" y="5889777"/>
            <a:ext cx="429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Distribution of vertices of different degrees for scale-free graphs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FA936F-8329-E342-94D9-4FF206FC3AB2}"/>
                  </a:ext>
                </a:extLst>
              </p:cNvPr>
              <p:cNvSpPr txBox="1"/>
              <p:nvPr/>
            </p:nvSpPr>
            <p:spPr>
              <a:xfrm>
                <a:off x="4772203" y="4954795"/>
                <a:ext cx="2551532" cy="845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fr-FR" altLang="zh-CN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fr-FR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FA936F-8329-E342-94D9-4FF206FC3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203" y="4954795"/>
                <a:ext cx="2551532" cy="845616"/>
              </a:xfrm>
              <a:prstGeom prst="rect">
                <a:avLst/>
              </a:prstGeom>
              <a:blipFill>
                <a:blip r:embed="rId6"/>
                <a:stretch>
                  <a:fillRect l="-1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60A3A3-D6FE-9B41-9671-65BB1C068DD0}"/>
                  </a:ext>
                </a:extLst>
              </p:cNvPr>
              <p:cNvSpPr txBox="1"/>
              <p:nvPr/>
            </p:nvSpPr>
            <p:spPr>
              <a:xfrm>
                <a:off x="7644253" y="4948933"/>
                <a:ext cx="2551532" cy="84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fr-FR" altLang="zh-CN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fr-FR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﻿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fr-FR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fr-FR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60A3A3-D6FE-9B41-9671-65BB1C0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253" y="4948933"/>
                <a:ext cx="2551532" cy="847411"/>
              </a:xfrm>
              <a:prstGeom prst="rect">
                <a:avLst/>
              </a:prstGeom>
              <a:blipFill>
                <a:blip r:embed="rId7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0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97E469F-0FAD-2F4D-BA66-6287C5E18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07447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67C1155-E8E5-D644-9305-3815AD1C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45" y="3535849"/>
            <a:ext cx="1888648" cy="206654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A45A4CA-080E-2046-BBF2-2BCD775170DD}"/>
              </a:ext>
            </a:extLst>
          </p:cNvPr>
          <p:cNvSpPr txBox="1"/>
          <p:nvPr/>
        </p:nvSpPr>
        <p:spPr>
          <a:xfrm>
            <a:off x="314093" y="1373556"/>
            <a:ext cx="6990775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2)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Divide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other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fr-FR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Louvain,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Metis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…</a:t>
            </a:r>
            <a:endParaRPr kumimoji="1" lang="fr-FR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4FF96D-D6DF-8440-BCDE-55BFE33C5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99" y="3580231"/>
            <a:ext cx="2194932" cy="19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BC6BF29-6A42-274D-8823-0F375D46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13" y="4310458"/>
            <a:ext cx="1927920" cy="1628533"/>
          </a:xfrm>
          <a:prstGeom prst="rect">
            <a:avLst/>
          </a:prstGeom>
        </p:spPr>
      </p:pic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97E469F-0FAD-2F4D-BA66-6287C5E18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62255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67C1155-E8E5-D644-9305-3815AD1C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4" y="4215571"/>
            <a:ext cx="1888648" cy="206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25C785-DCC1-6D4E-BF09-5AAA6FA46416}"/>
                  </a:ext>
                </a:extLst>
              </p:cNvPr>
              <p:cNvSpPr txBox="1"/>
              <p:nvPr/>
            </p:nvSpPr>
            <p:spPr>
              <a:xfrm>
                <a:off x="9685749" y="4677102"/>
                <a:ext cx="1623393" cy="4010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25C785-DCC1-6D4E-BF09-5AAA6FA4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749" y="4677102"/>
                <a:ext cx="1623393" cy="401072"/>
              </a:xfrm>
              <a:prstGeom prst="rect">
                <a:avLst/>
              </a:prstGeom>
              <a:blipFill>
                <a:blip r:embed="rId5"/>
                <a:stretch>
                  <a:fillRect l="-5426" r="-310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F9072B-FBBD-2140-B9E6-C8DBC8752192}"/>
                  </a:ext>
                </a:extLst>
              </p:cNvPr>
              <p:cNvSpPr txBox="1"/>
              <p:nvPr/>
            </p:nvSpPr>
            <p:spPr>
              <a:xfrm>
                <a:off x="9685749" y="5371812"/>
                <a:ext cx="1648464" cy="4010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F9072B-FBBD-2140-B9E6-C8DBC8752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749" y="5371812"/>
                <a:ext cx="1648464" cy="401072"/>
              </a:xfrm>
              <a:prstGeom prst="rect">
                <a:avLst/>
              </a:prstGeom>
              <a:blipFill>
                <a:blip r:embed="rId6"/>
                <a:stretch>
                  <a:fillRect l="-5344" r="-3053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BA45A4CA-080E-2046-BBF2-2BCD775170DD}"/>
              </a:ext>
            </a:extLst>
          </p:cNvPr>
          <p:cNvSpPr txBox="1"/>
          <p:nvPr/>
        </p:nvSpPr>
        <p:spPr>
          <a:xfrm>
            <a:off x="314093" y="1373556"/>
            <a:ext cx="11127630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3)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within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subgraphs</a:t>
            </a:r>
            <a:endParaRPr kumimoji="1" lang="fr-FR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based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where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are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inserted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Find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position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that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maximizes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maximize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positive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edges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minimize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negative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edges</a:t>
            </a:r>
            <a:r>
              <a:rPr kumimoji="1" lang="fr-FR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).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497BD0-4CC6-C74C-97E2-3992B82A6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938" y="4310458"/>
            <a:ext cx="1927920" cy="16285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B18F8C-F806-BA43-BCEB-2573AD251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317" y="4677102"/>
            <a:ext cx="2415621" cy="8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97E469F-0FAD-2F4D-BA66-6287C5E18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04699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67C1155-E8E5-D644-9305-3815AD1C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2" y="3794326"/>
            <a:ext cx="1888648" cy="206654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A45A4CA-080E-2046-BBF2-2BCD775170DD}"/>
              </a:ext>
            </a:extLst>
          </p:cNvPr>
          <p:cNvSpPr txBox="1"/>
          <p:nvPr/>
        </p:nvSpPr>
        <p:spPr>
          <a:xfrm>
            <a:off x="314093" y="1373556"/>
            <a:ext cx="11186245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4)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Reorder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subgraphs</a:t>
            </a:r>
            <a:endParaRPr kumimoji="1" lang="fr-FR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Consider each subgraph as a super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vertex;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 the same operation in step 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CFDA27B-968D-204F-B1A5-5BAC373CA8F2}"/>
                  </a:ext>
                </a:extLst>
              </p:cNvPr>
              <p:cNvSpPr txBox="1"/>
              <p:nvPr/>
            </p:nvSpPr>
            <p:spPr>
              <a:xfrm>
                <a:off x="2278719" y="3703060"/>
                <a:ext cx="6298668" cy="224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0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𝑝𝑜𝑠𝑖𝑡𝑖𝑣𝑒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0,           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𝑛𝑒𝑔𝑎𝑡𝑖𝑣𝑒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CFDA27B-968D-204F-B1A5-5BAC373CA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719" y="3703060"/>
                <a:ext cx="6298668" cy="2249077"/>
              </a:xfrm>
              <a:prstGeom prst="rect">
                <a:avLst/>
              </a:prstGeom>
              <a:blipFill>
                <a:blip r:embed="rId4"/>
                <a:stretch>
                  <a:fillRect t="-48876" b="-14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6A4AA5-478C-3043-B182-C3BA1791AF4D}"/>
                  </a:ext>
                </a:extLst>
              </p:cNvPr>
              <p:cNvSpPr txBox="1"/>
              <p:nvPr/>
            </p:nvSpPr>
            <p:spPr>
              <a:xfrm>
                <a:off x="8967680" y="5151937"/>
                <a:ext cx="2309478" cy="4616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6A4AA5-478C-3043-B182-C3BA1791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680" y="5151937"/>
                <a:ext cx="2309478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1FABD74-FCB5-9347-ACE8-95DB8CFD0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154" y="4110850"/>
            <a:ext cx="2090959" cy="640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64B99A3-57BC-AA49-95E2-B3C1515E8DAB}"/>
                  </a:ext>
                </a:extLst>
              </p:cNvPr>
              <p:cNvSpPr txBox="1"/>
              <p:nvPr/>
            </p:nvSpPr>
            <p:spPr>
              <a:xfrm>
                <a:off x="8172095" y="3709778"/>
                <a:ext cx="1623393" cy="4010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64B99A3-57BC-AA49-95E2-B3C1515E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095" y="3709778"/>
                <a:ext cx="1623393" cy="401072"/>
              </a:xfrm>
              <a:prstGeom prst="rect">
                <a:avLst/>
              </a:prstGeom>
              <a:blipFill>
                <a:blip r:embed="rId7"/>
                <a:stretch>
                  <a:fillRect l="-5426" r="-310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896E67-CD78-BF4D-AA77-C4640E69D9C6}"/>
                  </a:ext>
                </a:extLst>
              </p:cNvPr>
              <p:cNvSpPr txBox="1"/>
              <p:nvPr/>
            </p:nvSpPr>
            <p:spPr>
              <a:xfrm>
                <a:off x="10301329" y="3684132"/>
                <a:ext cx="1648464" cy="4010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896E67-CD78-BF4D-AA77-C4640E69D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329" y="3684132"/>
                <a:ext cx="1648464" cy="401072"/>
              </a:xfrm>
              <a:prstGeom prst="rect">
                <a:avLst/>
              </a:prstGeom>
              <a:blipFill>
                <a:blip r:embed="rId8"/>
                <a:stretch>
                  <a:fillRect l="-6154" r="-384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8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197E469F-0FAD-2F4D-BA66-6287C5E18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59861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GoGraph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BA45A4CA-080E-2046-BBF2-2BCD775170DD}"/>
              </a:ext>
            </a:extLst>
          </p:cNvPr>
          <p:cNvSpPr txBox="1"/>
          <p:nvPr/>
        </p:nvSpPr>
        <p:spPr>
          <a:xfrm>
            <a:off x="314093" y="1373556"/>
            <a:ext cx="1035390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AutoNum type="arabicParenR" startAt="5"/>
            </a:pP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 high-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degree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isolated</a:t>
            </a:r>
            <a:r>
              <a:rPr kumimoji="1" lang="fr-F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vertices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000810-0C8C-1141-951E-BBEAAFFC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81" y="2533754"/>
            <a:ext cx="2415621" cy="895246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5EA2085-673F-A649-B86D-2B9B75FC5081}"/>
              </a:ext>
            </a:extLst>
          </p:cNvPr>
          <p:cNvCxnSpPr/>
          <p:nvPr/>
        </p:nvCxnSpPr>
        <p:spPr>
          <a:xfrm>
            <a:off x="2709746" y="2141034"/>
            <a:ext cx="0" cy="3925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74B35F1-68ED-1D47-A56F-B60F4007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37" y="2273869"/>
            <a:ext cx="1993280" cy="15017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9C79F8-4888-514E-87E2-E1E9B5B70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935" y="2267077"/>
            <a:ext cx="1785912" cy="15085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524E2E-3B87-0741-9A80-D00585134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01" y="4091170"/>
            <a:ext cx="1789528" cy="15085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EDA888-3F0E-284D-9F3B-CDBEC03DE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620" y="4094221"/>
            <a:ext cx="1789531" cy="150552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15D8A4-1998-2C4A-AD74-05EC36CBF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3042" y="4139718"/>
            <a:ext cx="1946707" cy="14600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FFB201E-2C7B-8A48-B690-62D03BF6C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5020" y="6150568"/>
            <a:ext cx="3501713" cy="52276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1308D34-37B5-6E47-BC36-77A7FC2E7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539" y="2249256"/>
            <a:ext cx="2194932" cy="19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C1E4057-BE9A-1647-AE1B-666943D6041B}"/>
              </a:ext>
            </a:extLst>
          </p:cNvPr>
          <p:cNvGraphicFramePr>
            <a:graphicFrameLocks noGrp="1"/>
          </p:cNvGraphicFramePr>
          <p:nvPr/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Experiments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8ADB19C-FE50-934A-AC34-E24E9CF2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97" y="4505882"/>
            <a:ext cx="5263375" cy="2188831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D5539D0E-7D87-014C-BB56-C9569CDADD68}"/>
              </a:ext>
            </a:extLst>
          </p:cNvPr>
          <p:cNvSpPr txBox="1"/>
          <p:nvPr/>
        </p:nvSpPr>
        <p:spPr>
          <a:xfrm>
            <a:off x="741995" y="1367472"/>
            <a:ext cx="10708005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Competitors</a:t>
            </a:r>
            <a:endParaRPr lang="en-US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Font typeface="Arial" charset="0"/>
              <a:buNone/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Degree Sorting, Hub Sorting, Hub Clustering, Rabbit,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Gorder</a:t>
            </a:r>
            <a:endParaRPr lang="en-U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Font typeface="Arial" charset="0"/>
              <a:buNone/>
            </a:pPr>
            <a:endParaRPr lang="en-U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Workloads</a:t>
            </a:r>
          </a:p>
          <a:p>
            <a:pPr indent="0">
              <a:buFont typeface="Arial" charset="0"/>
              <a:buNone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fr-FR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PageRank, S</a:t>
            </a:r>
            <a:r>
              <a:rPr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SSP, BFS, PHP</a:t>
            </a:r>
          </a:p>
          <a:p>
            <a:pPr indent="0">
              <a:buFont typeface="Arial" charset="0"/>
              <a:buNone/>
            </a:pPr>
            <a:endParaRPr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Environment</a:t>
            </a:r>
            <a:endParaRPr lang="en-U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buFont typeface="Arial" charset="0"/>
              <a:buNone/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Linux server, 98 GB RAM, Ubuntu 22.04 (64-bit), GCC 7.5</a:t>
            </a:r>
          </a:p>
          <a:p>
            <a:pPr marL="285750" indent="-285750">
              <a:buFont typeface="Arial" charset="0"/>
              <a:buChar char="•"/>
            </a:pP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Datasets</a:t>
            </a:r>
            <a:endParaRPr lang="en-U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>
              <a:buFont typeface="Wingdings" charset="2"/>
              <a:buNone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indent="0">
              <a:buFont typeface="Wingdings" charset="2"/>
              <a:buNone/>
            </a:pPr>
            <a:endParaRPr lang="en-US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6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C1E4057-BE9A-1647-AE1B-666943D60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57307"/>
              </p:ext>
            </p:extLst>
          </p:nvPr>
        </p:nvGraphicFramePr>
        <p:xfrm>
          <a:off x="2583365" y="564730"/>
          <a:ext cx="7025269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25269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Overall</a:t>
                      </a:r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performance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9DB1CA1-E590-524E-A71E-DE60FC841955}"/>
              </a:ext>
            </a:extLst>
          </p:cNvPr>
          <p:cNvSpPr txBox="1"/>
          <p:nvPr/>
        </p:nvSpPr>
        <p:spPr>
          <a:xfrm>
            <a:off x="4499502" y="3440567"/>
            <a:ext cx="31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1 The comparison of runtime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E10275-19A2-3C4A-A104-422FDA72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9" y="1360061"/>
            <a:ext cx="10996960" cy="2080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622B39-A642-DF40-B11D-8CCBD097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8" y="3891886"/>
            <a:ext cx="10996960" cy="2278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020E0B-9FB6-BA4B-B0FD-E66C0304519E}"/>
              </a:ext>
            </a:extLst>
          </p:cNvPr>
          <p:cNvSpPr txBox="1"/>
          <p:nvPr/>
        </p:nvSpPr>
        <p:spPr>
          <a:xfrm>
            <a:off x="4134819" y="6170606"/>
            <a:ext cx="3922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Fig. 2 The comparison of iteration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rounds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6CA1F0-E33D-3044-84D2-77CCCB384AF4}"/>
              </a:ext>
            </a:extLst>
          </p:cNvPr>
          <p:cNvSpPr txBox="1"/>
          <p:nvPr/>
        </p:nvSpPr>
        <p:spPr>
          <a:xfrm>
            <a:off x="7837282" y="3350192"/>
            <a:ext cx="4105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GoGraph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outperforms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competitors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by an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average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of 1.83× in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runtime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418057-0C6D-F740-B946-9D3EECFD8FA4}"/>
              </a:ext>
            </a:extLst>
          </p:cNvPr>
          <p:cNvSpPr txBox="1"/>
          <p:nvPr/>
        </p:nvSpPr>
        <p:spPr>
          <a:xfrm>
            <a:off x="8057175" y="6170606"/>
            <a:ext cx="4105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GoGraph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outperforms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competitors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by 41% on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average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reduction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in </a:t>
            </a:r>
            <a:r>
              <a:rPr lang="fr-FR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iteration</a:t>
            </a:r>
            <a:r>
              <a:rPr lang="fr-FR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rounds.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0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D8DE82-B85B-034C-A73B-83A63B92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78209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614529"/>
          <a:ext cx="8128000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Iterative Computation</a:t>
                      </a:r>
                      <a:endParaRPr lang="zh-CN" altLang="en-US" sz="4000" b="1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E886677-E11B-0B44-B796-B9267A5B6BC0}"/>
              </a:ext>
            </a:extLst>
          </p:cNvPr>
          <p:cNvSpPr txBox="1"/>
          <p:nvPr/>
        </p:nvSpPr>
        <p:spPr>
          <a:xfrm>
            <a:off x="624590" y="1579679"/>
            <a:ext cx="10942820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PageRank, SSSP, BFS, 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Traversing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entire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graph multiple times</a:t>
            </a:r>
          </a:p>
        </p:txBody>
      </p:sp>
      <p:sp>
        <p:nvSpPr>
          <p:cNvPr id="6" name="爆炸形: 14 pt  2">
            <a:extLst>
              <a:ext uri="{FF2B5EF4-FFF2-40B4-BE49-F238E27FC236}">
                <a16:creationId xmlns:a16="http://schemas.microsoft.com/office/drawing/2014/main" id="{6A296330-CD79-7740-A988-466B1E05D1C3}"/>
              </a:ext>
            </a:extLst>
          </p:cNvPr>
          <p:cNvSpPr/>
          <p:nvPr/>
        </p:nvSpPr>
        <p:spPr>
          <a:xfrm>
            <a:off x="3966946" y="3795672"/>
            <a:ext cx="4258108" cy="2574799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 consuming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C1E4057-BE9A-1647-AE1B-666943D60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44674"/>
              </p:ext>
            </p:extLst>
          </p:nvPr>
        </p:nvGraphicFramePr>
        <p:xfrm>
          <a:off x="2293434" y="587033"/>
          <a:ext cx="7605132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05132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Convergence </a:t>
                      </a:r>
                      <a:r>
                        <a:rPr lang="fr-FR" altLang="zh-CN" sz="4000" b="1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comparison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9AC89EB-F155-0F44-836D-2ED35A6B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0" y="2445072"/>
            <a:ext cx="11099180" cy="2219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B072CE-1841-FB40-8DFA-4B16D307A507}"/>
              </a:ext>
            </a:extLst>
          </p:cNvPr>
          <p:cNvSpPr txBox="1"/>
          <p:nvPr/>
        </p:nvSpPr>
        <p:spPr>
          <a:xfrm>
            <a:off x="3947271" y="4803330"/>
            <a:ext cx="4297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Fig. 3 The </a:t>
            </a:r>
            <a:r>
              <a:rPr kumimoji="1" lang="fr-FR" altLang="zh-CN" sz="16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comparison</a:t>
            </a:r>
            <a:r>
              <a:rPr kumimoji="1" lang="fr-FR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of convergence speed</a:t>
            </a:r>
            <a:endParaRPr kumimoji="1"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F5208A-E93E-AE45-8573-07A1C5D3D346}"/>
              </a:ext>
            </a:extLst>
          </p:cNvPr>
          <p:cNvSpPr txBox="1"/>
          <p:nvPr/>
        </p:nvSpPr>
        <p:spPr>
          <a:xfrm>
            <a:off x="546410" y="1598764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distance from the state value at time </a:t>
            </a:r>
            <a:r>
              <a:rPr kumimoji="1"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the converged state value: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16752F-77F0-0142-8D9C-F1EF3E53CEE9}"/>
                  </a:ext>
                </a:extLst>
              </p:cNvPr>
              <p:cNvSpPr txBox="1"/>
              <p:nvPr/>
            </p:nvSpPr>
            <p:spPr>
              <a:xfrm>
                <a:off x="8244729" y="1522718"/>
                <a:ext cx="2964338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nary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16752F-77F0-0142-8D9C-F1EF3E53C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729" y="1522718"/>
                <a:ext cx="2964338" cy="521425"/>
              </a:xfrm>
              <a:prstGeom prst="rect">
                <a:avLst/>
              </a:prstGeom>
              <a:blipFill>
                <a:blip r:embed="rId4"/>
                <a:stretch>
                  <a:fillRect l="-851" t="-200000" b="-28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F94CCB8-4805-2A4B-9D41-9AD36EB270D4}"/>
              </a:ext>
            </a:extLst>
          </p:cNvPr>
          <p:cNvSpPr txBox="1"/>
          <p:nvPr/>
        </p:nvSpPr>
        <p:spPr>
          <a:xfrm>
            <a:off x="1761893" y="5686192"/>
            <a:ext cx="8668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GoGraph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consumes 59% of the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competitors</a:t>
            </a: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minimum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37%) to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convergence.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C1E4057-BE9A-1647-AE1B-666943D60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34491"/>
              </p:ext>
            </p:extLst>
          </p:nvPr>
        </p:nvGraphicFramePr>
        <p:xfrm>
          <a:off x="2286927" y="577516"/>
          <a:ext cx="761814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1814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CPU cache miss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E5C396B-3ED0-6946-B143-E217C8875EB1}"/>
              </a:ext>
            </a:extLst>
          </p:cNvPr>
          <p:cNvSpPr txBox="1"/>
          <p:nvPr/>
        </p:nvSpPr>
        <p:spPr>
          <a:xfrm>
            <a:off x="4084330" y="5240890"/>
            <a:ext cx="4023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fr-FR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Fig. </a:t>
            </a:r>
            <a:r>
              <a:rPr kumimoji="1"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fr-FR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The </a:t>
            </a:r>
            <a:r>
              <a:rPr kumimoji="1" lang="fr-FR" altLang="zh-CN" sz="16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comparison</a:t>
            </a:r>
            <a:r>
              <a:rPr kumimoji="1" lang="fr-FR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of CPU cache miss</a:t>
            </a:r>
            <a:endParaRPr kumimoji="1"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74CD46-D916-BC42-B383-EC38C4ED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94" y="1818103"/>
            <a:ext cx="4378556" cy="32217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B10118-E53B-554E-B268-0778DFF4BCD0}"/>
              </a:ext>
            </a:extLst>
          </p:cNvPr>
          <p:cNvSpPr txBox="1"/>
          <p:nvPr/>
        </p:nvSpPr>
        <p:spPr>
          <a:xfrm>
            <a:off x="3389967" y="5941930"/>
            <a:ext cx="5412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GoGraph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cache miss by 30% on </a:t>
            </a:r>
            <a:r>
              <a:rPr kumimoji="1" lang="fr-FR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kumimoji="1" lang="fr-FR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C1E4057-BE9A-1647-AE1B-666943D60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93501"/>
              </p:ext>
            </p:extLst>
          </p:nvPr>
        </p:nvGraphicFramePr>
        <p:xfrm>
          <a:off x="3095366" y="575882"/>
          <a:ext cx="600126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0126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Conclusion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D7CE8A6-66EB-9848-B6D9-DBBC1D044B72}"/>
              </a:ext>
            </a:extLst>
          </p:cNvPr>
          <p:cNvSpPr txBox="1"/>
          <p:nvPr/>
        </p:nvSpPr>
        <p:spPr>
          <a:xfrm>
            <a:off x="713677" y="1906858"/>
            <a:ext cx="10549055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propose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GoGraph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a graph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reordering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kumimoji="1" lang="fr-FR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propose a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of the vertex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kumimoji="1" lang="fr-FR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F092C7-F9F6-4A46-AAC3-F60BC12E05F8}"/>
              </a:ext>
            </a:extLst>
          </p:cNvPr>
          <p:cNvSpPr txBox="1"/>
          <p:nvPr/>
        </p:nvSpPr>
        <p:spPr>
          <a:xfrm>
            <a:off x="3351498" y="2721114"/>
            <a:ext cx="5489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zh-CN" sz="4000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kumimoji="1" lang="fr-FR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fr-FR" altLang="zh-CN" sz="40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kumimoji="1" lang="fr-FR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kumimoji="1" lang="fr-FR" altLang="zh-CN" sz="4000" dirty="0" err="1"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kumimoji="1" lang="fr-FR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33240"/>
              </p:ext>
            </p:extLst>
          </p:nvPr>
        </p:nvGraphicFramePr>
        <p:xfrm>
          <a:off x="1614487" y="614529"/>
          <a:ext cx="8986837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86837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Accelerate</a:t>
                      </a:r>
                      <a:r>
                        <a:rPr lang="zh-CN" altLang="en-US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Iterative Computation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E886677-E11B-0B44-B796-B9267A5B6BC0}"/>
              </a:ext>
            </a:extLst>
          </p:cNvPr>
          <p:cNvSpPr txBox="1"/>
          <p:nvPr/>
        </p:nvSpPr>
        <p:spPr>
          <a:xfrm>
            <a:off x="624590" y="2318343"/>
            <a:ext cx="10942820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 to accelerate iterative computation?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</a:t>
            </a:r>
            <a:r>
              <a:rPr kumimoji="1" lang="fr-FR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time per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</a:t>
            </a:r>
            <a:endParaRPr kumimoji="1" lang="fr-FR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altLang="zh-CN" sz="3200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Decrease</a:t>
            </a:r>
            <a:r>
              <a:rPr kumimoji="1" lang="fr-FR" altLang="zh-CN" sz="32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the </a:t>
            </a:r>
            <a:r>
              <a:rPr kumimoji="1" lang="fr-FR" altLang="zh-CN" sz="3200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  <a:r>
              <a:rPr kumimoji="1" lang="fr-FR" altLang="zh-CN" sz="32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of </a:t>
            </a:r>
            <a:r>
              <a:rPr kumimoji="1" lang="fr-FR" altLang="zh-CN" sz="3200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iterations</a:t>
            </a:r>
            <a:endParaRPr kumimoji="1" lang="zh-CN" altLang="en-US" sz="32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2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16649"/>
              </p:ext>
            </p:extLst>
          </p:nvPr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F81E1-DDAF-024C-8F5A-096BABD5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083" y="1874768"/>
            <a:ext cx="3396025" cy="11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57845C-A703-3D4E-BDD3-BE7DA2E9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083" y="1874768"/>
            <a:ext cx="3396025" cy="18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AB7F4F-CE41-E44E-9254-6572DB54C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082" y="1874768"/>
            <a:ext cx="3396025" cy="26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0C09C7-0540-A941-ABE5-05C8666B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082" y="1874768"/>
            <a:ext cx="3396025" cy="34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D7AE5-67F1-4649-AA80-C7D32D5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83" y="1874768"/>
            <a:ext cx="3396025" cy="4174761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00451BB-C294-B94B-A55C-8DA1DD786C98}"/>
              </a:ext>
            </a:extLst>
          </p:cNvPr>
          <p:cNvGraphicFramePr>
            <a:graphicFrameLocks noGrp="1"/>
          </p:cNvGraphicFramePr>
          <p:nvPr/>
        </p:nvGraphicFramePr>
        <p:xfrm>
          <a:off x="427218" y="526455"/>
          <a:ext cx="11337561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337561">
                  <a:extLst>
                    <a:ext uri="{9D8B030D-6E8A-4147-A177-3AD203B41FA5}">
                      <a16:colId xmlns:a16="http://schemas.microsoft.com/office/drawing/2014/main" val="3790777415"/>
                    </a:ext>
                  </a:extLst>
                </a:gridCol>
              </a:tblGrid>
              <a:tr h="64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Vertex State Changes in Iterative Rounds</a:t>
                      </a:r>
                      <a:endParaRPr lang="zh-CN" altLang="en-US" sz="40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69969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F4AD0CA-74E2-9645-8BB0-9FD7A426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8" y="2704589"/>
            <a:ext cx="2587952" cy="25151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1F9BF7-6A02-C64D-AA19-D9F77FC81298}"/>
              </a:ext>
            </a:extLst>
          </p:cNvPr>
          <p:cNvSpPr txBox="1"/>
          <p:nvPr/>
        </p:nvSpPr>
        <p:spPr>
          <a:xfrm>
            <a:off x="4023407" y="1413103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Synchronous</a:t>
            </a:r>
            <a:endParaRPr kumimoji="1" lang="zh-CN" alt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147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8030</TotalTime>
  <Words>791</Words>
  <Application>Microsoft Office PowerPoint</Application>
  <PresentationFormat>宽屏</PresentationFormat>
  <Paragraphs>165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Microsoft YaHei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依杰 周</cp:lastModifiedBy>
  <cp:revision>15</cp:revision>
  <dcterms:created xsi:type="dcterms:W3CDTF">2024-04-05T02:42:49Z</dcterms:created>
  <dcterms:modified xsi:type="dcterms:W3CDTF">2025-02-27T13:14:22Z</dcterms:modified>
</cp:coreProperties>
</file>